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8" r:id="rId2"/>
    <p:sldId id="302" r:id="rId3"/>
    <p:sldId id="261" r:id="rId4"/>
    <p:sldId id="304" r:id="rId5"/>
    <p:sldId id="305" r:id="rId6"/>
    <p:sldId id="311" r:id="rId7"/>
    <p:sldId id="313" r:id="rId8"/>
    <p:sldId id="262" r:id="rId9"/>
    <p:sldId id="307" r:id="rId10"/>
    <p:sldId id="308" r:id="rId11"/>
    <p:sldId id="309" r:id="rId12"/>
    <p:sldId id="310" r:id="rId13"/>
    <p:sldId id="314" r:id="rId14"/>
    <p:sldId id="315" r:id="rId15"/>
    <p:sldId id="316" r:id="rId16"/>
    <p:sldId id="312" r:id="rId17"/>
    <p:sldId id="301"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Noto Sans Symbols"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3628" autoAdjust="0"/>
  </p:normalViewPr>
  <p:slideViewPr>
    <p:cSldViewPr snapToGrid="0">
      <p:cViewPr varScale="1">
        <p:scale>
          <a:sx n="78" d="100"/>
          <a:sy n="78" d="100"/>
        </p:scale>
        <p:origin x="1133" y="6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43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214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56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048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538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315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1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353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645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563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1869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39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33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6"/>
          <p:cNvSpPr>
            <a:spLocks noGrp="1"/>
          </p:cNvSpPr>
          <p:nvPr>
            <p:ph type="pic" idx="2"/>
          </p:nvPr>
        </p:nvSpPr>
        <p:spPr>
          <a:xfrm>
            <a:off x="2589212" y="634965"/>
            <a:ext cx="8915400" cy="3854970"/>
          </a:xfrm>
          <a:prstGeom prst="rect">
            <a:avLst/>
          </a:prstGeom>
          <a:noFill/>
          <a:ln>
            <a:noFill/>
          </a:ln>
        </p:spPr>
      </p:sp>
      <p:sp>
        <p:nvSpPr>
          <p:cNvPr id="103" name="Google Shape;103;p56"/>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pi.flutter.dev/" TargetMode="External"/><Relationship Id="rId7"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bmdersleri/Flutter_ile_Mobil_Programlamaya_Giris" TargetMode="External"/><Relationship Id="rId5" Type="http://schemas.openxmlformats.org/officeDocument/2006/relationships/hyperlink" Target="https://www.youtube.com/googlecode" TargetMode="External"/><Relationship Id="rId4" Type="http://schemas.openxmlformats.org/officeDocument/2006/relationships/hyperlink" Target="https://docs.flutter.dev/"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372950" y="2638284"/>
            <a:ext cx="7773837" cy="95292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dirty="0" err="1" smtClean="0">
                <a:solidFill>
                  <a:schemeClr val="dk1"/>
                </a:solidFill>
              </a:rPr>
              <a:t>Mastitis</a:t>
            </a:r>
            <a:r>
              <a:rPr lang="tr-TR" sz="4000" b="1" dirty="0" smtClean="0">
                <a:solidFill>
                  <a:schemeClr val="dk1"/>
                </a:solidFill>
              </a:rPr>
              <a:t> Tahlil Uygulaması</a:t>
            </a:r>
            <a:endParaRPr sz="4000" b="1" dirty="0">
              <a:solidFill>
                <a:schemeClr val="dk1"/>
              </a:solidFill>
            </a:endParaRP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cap="none"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Derya Ayyıldız 1911404025</a:t>
            </a:r>
          </a:p>
          <a:p>
            <a:pPr marL="0" indent="0">
              <a:buClr>
                <a:schemeClr val="accent1"/>
              </a:buClr>
              <a:buSzPts val="1600"/>
              <a:buFont typeface="Noto Sans Symbols"/>
              <a:buNone/>
            </a:pP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 </a:t>
            </a:r>
            <a:r>
              <a:rPr lang="tr-TR" sz="1600" b="1"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                                     Esra Arslan      1911404058</a:t>
            </a:r>
            <a:endParaRP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a:t>
            </a:r>
            <a:r>
              <a:rPr lang="tr-TR" sz="1600" cap="none"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27/05/2022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8" name="Google Shape;198;p3"/>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100" name="Picture 99"/>
          <p:cNvPicPr/>
          <p:nvPr/>
        </p:nvPicPr>
        <p:blipFill>
          <a:blip r:embed="rId6"/>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pic>
        <p:nvPicPr>
          <p:cNvPr id="2" name="Picture 0"/>
          <p:cNvPicPr>
            <a:picLocks noChangeAspect="1"/>
          </p:cNvPicPr>
          <p:nvPr/>
        </p:nvPicPr>
        <p:blipFill>
          <a:blip r:embed="rId7"/>
          <a:srcRect l="10317" t="21650" r="10308" b="21650"/>
          <a:stretch>
            <a:fillRect/>
          </a:stretch>
        </p:blipFill>
        <p:spPr>
          <a:xfrm>
            <a:off x="839470" y="188595"/>
            <a:ext cx="1757045" cy="12553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smtClean="0"/>
              <a:t>Tahlil Görüntüle Ekranı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10</a:t>
            </a:fld>
            <a:endParaRPr lang="tr-TR"/>
          </a:p>
        </p:txBody>
      </p:sp>
      <p:sp>
        <p:nvSpPr>
          <p:cNvPr id="6" name="Metin Yer Tutucusu 5"/>
          <p:cNvSpPr>
            <a:spLocks noGrp="1"/>
          </p:cNvSpPr>
          <p:nvPr>
            <p:ph type="body" idx="1"/>
          </p:nvPr>
        </p:nvSpPr>
        <p:spPr/>
        <p:txBody>
          <a:bodyPr/>
          <a:lstStyle/>
          <a:p>
            <a:endParaRPr lang="tr-T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79" y="1428227"/>
            <a:ext cx="10058400" cy="4590547"/>
          </a:xfrm>
          <a:prstGeom prst="rect">
            <a:avLst/>
          </a:prstGeom>
        </p:spPr>
      </p:pic>
    </p:spTree>
    <p:extLst>
      <p:ext uri="{BB962C8B-B14F-4D97-AF65-F5344CB8AC3E}">
        <p14:creationId xmlns:p14="http://schemas.microsoft.com/office/powerpoint/2010/main" val="27217258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lvl="0" algn="ctr">
              <a:buSzPts val="3600"/>
            </a:pPr>
            <a:r>
              <a:rPr lang="tr-TR" b="1" dirty="0"/>
              <a:t>Tahlil </a:t>
            </a:r>
            <a:r>
              <a:rPr lang="tr-TR" b="1" dirty="0" smtClean="0"/>
              <a:t>Gir </a:t>
            </a:r>
            <a:r>
              <a:rPr lang="tr-TR" b="1" dirty="0"/>
              <a:t>Ekranı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lang="tr-TR"/>
          </a:p>
        </p:txBody>
      </p:sp>
      <p:sp>
        <p:nvSpPr>
          <p:cNvPr id="6" name="Metin Yer Tutucusu 5"/>
          <p:cNvSpPr>
            <a:spLocks noGrp="1"/>
          </p:cNvSpPr>
          <p:nvPr>
            <p:ph type="body" idx="1"/>
          </p:nvPr>
        </p:nvSpPr>
        <p:spPr/>
        <p:txBody>
          <a:bodyPr/>
          <a:lstStyle/>
          <a:p>
            <a:endParaRPr lang="tr-T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79" y="1535502"/>
            <a:ext cx="10058400" cy="4458391"/>
          </a:xfrm>
          <a:prstGeom prst="rect">
            <a:avLst/>
          </a:prstGeom>
        </p:spPr>
      </p:pic>
    </p:spTree>
    <p:extLst>
      <p:ext uri="{BB962C8B-B14F-4D97-AF65-F5344CB8AC3E}">
        <p14:creationId xmlns:p14="http://schemas.microsoft.com/office/powerpoint/2010/main" val="3879916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lvl="0" algn="ctr">
              <a:buSzPts val="3600"/>
            </a:pPr>
            <a:r>
              <a:rPr lang="tr-TR" b="1" smtClean="0"/>
              <a:t>Mastitis Tahlilleri Ekranı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12</a:t>
            </a:fld>
            <a:endParaRPr lang="tr-TR"/>
          </a:p>
        </p:txBody>
      </p:sp>
      <p:sp>
        <p:nvSpPr>
          <p:cNvPr id="6" name="Metin Yer Tutucusu 5"/>
          <p:cNvSpPr>
            <a:spLocks noGrp="1"/>
          </p:cNvSpPr>
          <p:nvPr>
            <p:ph type="body" idx="1"/>
          </p:nvPr>
        </p:nvSpPr>
        <p:spPr/>
        <p:txBody>
          <a:bodyPr/>
          <a:lstStyle/>
          <a:p>
            <a:endParaRPr lang="tr-TR"/>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79" y="1535502"/>
            <a:ext cx="10058400" cy="4710624"/>
          </a:xfrm>
          <a:prstGeom prst="rect">
            <a:avLst/>
          </a:prstGeom>
        </p:spPr>
      </p:pic>
    </p:spTree>
    <p:extLst>
      <p:ext uri="{BB962C8B-B14F-4D97-AF65-F5344CB8AC3E}">
        <p14:creationId xmlns:p14="http://schemas.microsoft.com/office/powerpoint/2010/main" val="4186451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lvl="0" algn="ctr">
              <a:buSzPts val="3600"/>
            </a:pPr>
            <a:r>
              <a:rPr lang="tr-TR" b="1" dirty="0" err="1" smtClean="0"/>
              <a:t>MySQL</a:t>
            </a:r>
            <a:r>
              <a:rPr lang="tr-TR" b="1" dirty="0" smtClean="0"/>
              <a:t> Yapısı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lang="tr-T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287" y="2015613"/>
            <a:ext cx="9458325" cy="3209925"/>
          </a:xfrm>
          <a:prstGeom prst="rect">
            <a:avLst/>
          </a:prstGeom>
        </p:spPr>
      </p:pic>
    </p:spTree>
    <p:extLst>
      <p:ext uri="{BB962C8B-B14F-4D97-AF65-F5344CB8AC3E}">
        <p14:creationId xmlns:p14="http://schemas.microsoft.com/office/powerpoint/2010/main" val="2758168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lvl="0" algn="ctr">
              <a:buSzPts val="3600"/>
            </a:pPr>
            <a:r>
              <a:rPr lang="tr-TR" b="1" dirty="0" smtClean="0"/>
              <a:t>BACKEND Yapısı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14</a:t>
            </a:fld>
            <a:endParaRPr lang="tr-TR"/>
          </a:p>
        </p:txBody>
      </p:sp>
      <p:sp>
        <p:nvSpPr>
          <p:cNvPr id="6" name="Metin Yer Tutucusu 5"/>
          <p:cNvSpPr>
            <a:spLocks noGrp="1"/>
          </p:cNvSpPr>
          <p:nvPr>
            <p:ph type="body" idx="1"/>
          </p:nvPr>
        </p:nvSpPr>
        <p:spPr/>
        <p:txBody>
          <a:bodyPr/>
          <a:lstStyle/>
          <a:p>
            <a:endParaRPr lang="tr-TR" dirty="0"/>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687" y="1729886"/>
            <a:ext cx="10058400" cy="4773838"/>
          </a:xfrm>
          <a:prstGeom prst="rect">
            <a:avLst/>
          </a:prstGeom>
        </p:spPr>
      </p:pic>
    </p:spTree>
    <p:extLst>
      <p:ext uri="{BB962C8B-B14F-4D97-AF65-F5344CB8AC3E}">
        <p14:creationId xmlns:p14="http://schemas.microsoft.com/office/powerpoint/2010/main" val="5441301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lvl="0" algn="ctr">
              <a:buSzPts val="3600"/>
            </a:pPr>
            <a:r>
              <a:rPr lang="tr-TR" b="1" dirty="0" smtClean="0"/>
              <a:t>BACKEND Yapısı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lang="tr-T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576" y="2074095"/>
            <a:ext cx="10058400" cy="2964797"/>
          </a:xfrm>
          <a:prstGeom prst="rect">
            <a:avLst/>
          </a:prstGeom>
        </p:spPr>
      </p:pic>
    </p:spTree>
    <p:extLst>
      <p:ext uri="{BB962C8B-B14F-4D97-AF65-F5344CB8AC3E}">
        <p14:creationId xmlns:p14="http://schemas.microsoft.com/office/powerpoint/2010/main" val="1506588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1311579" y="56373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Yardımcı Kaynaklar</a:t>
            </a:r>
            <a:endParaRPr b="1" dirty="0"/>
          </a:p>
        </p:txBody>
      </p:sp>
      <p:sp>
        <p:nvSpPr>
          <p:cNvPr id="530" name="Google Shape;530;p45"/>
          <p:cNvSpPr txBox="1">
            <a:spLocks noGrp="1"/>
          </p:cNvSpPr>
          <p:nvPr>
            <p:ph type="body" idx="1"/>
          </p:nvPr>
        </p:nvSpPr>
        <p:spPr>
          <a:xfrm>
            <a:off x="1968734" y="1795596"/>
            <a:ext cx="9570383" cy="3777622"/>
          </a:xfrm>
          <a:prstGeom prst="rect">
            <a:avLst/>
          </a:prstGeom>
          <a:noFill/>
          <a:ln>
            <a:noFill/>
          </a:ln>
        </p:spPr>
        <p:txBody>
          <a:bodyPr spcFirstLastPara="1" wrap="square" lIns="91425" tIns="45700" rIns="91425" bIns="45700" anchor="t" anchorCtr="0">
            <a:normAutofit/>
          </a:bodyPr>
          <a:lstStyle/>
          <a:p>
            <a:pPr marL="342900" lvl="0" algn="l" rtl="0">
              <a:spcBef>
                <a:spcPts val="0"/>
              </a:spcBef>
              <a:spcAft>
                <a:spcPts val="0"/>
              </a:spcAft>
              <a:buSzPts val="1800"/>
              <a:buFont typeface="Wingdings" panose="05000000000000000000" pitchFamily="2" charset="2"/>
              <a:buChar char="v"/>
            </a:pPr>
            <a:r>
              <a:rPr lang="tr-TR" b="1" dirty="0" err="1" smtClean="0"/>
              <a:t>Flutter</a:t>
            </a:r>
            <a:r>
              <a:rPr lang="tr-TR" b="1" dirty="0" smtClean="0"/>
              <a:t> </a:t>
            </a:r>
            <a:r>
              <a:rPr lang="tr-TR" b="1" dirty="0"/>
              <a:t>Dart API </a:t>
            </a:r>
            <a:r>
              <a:rPr lang="tr-TR" b="1" dirty="0" err="1"/>
              <a:t>docs</a:t>
            </a:r>
            <a:r>
              <a:rPr lang="tr-TR" b="1" dirty="0"/>
              <a:t> (</a:t>
            </a:r>
            <a:r>
              <a:rPr lang="tr-TR" b="1" dirty="0">
                <a:hlinkClick r:id="rId3"/>
              </a:rPr>
              <a:t>https://api.flutter.dev</a:t>
            </a:r>
            <a:r>
              <a:rPr lang="tr-TR" b="1" dirty="0" smtClean="0"/>
              <a:t>)</a:t>
            </a:r>
          </a:p>
          <a:p>
            <a:pPr marL="0" lvl="0" indent="0" algn="l" rtl="0">
              <a:spcBef>
                <a:spcPts val="0"/>
              </a:spcBef>
              <a:spcAft>
                <a:spcPts val="0"/>
              </a:spcAft>
              <a:buSzPts val="1800"/>
              <a:buNone/>
            </a:pPr>
            <a:endParaRPr lang="tr-TR" b="1" dirty="0" smtClean="0"/>
          </a:p>
          <a:p>
            <a:pPr marL="342900" lvl="0" algn="l" rtl="0">
              <a:spcBef>
                <a:spcPts val="0"/>
              </a:spcBef>
              <a:spcAft>
                <a:spcPts val="0"/>
              </a:spcAft>
              <a:buSzPts val="1800"/>
              <a:buFont typeface="Wingdings" panose="05000000000000000000" pitchFamily="2" charset="2"/>
              <a:buChar char="v"/>
            </a:pPr>
            <a:r>
              <a:rPr lang="tr-TR" b="1" dirty="0" err="1" smtClean="0"/>
              <a:t>Flutter</a:t>
            </a:r>
            <a:r>
              <a:rPr lang="tr-TR" b="1" dirty="0" smtClean="0"/>
              <a:t> </a:t>
            </a:r>
            <a:r>
              <a:rPr lang="tr-TR" b="1" dirty="0" err="1" smtClean="0"/>
              <a:t>Dökümantasyon</a:t>
            </a:r>
            <a:r>
              <a:rPr lang="tr-TR" b="1" dirty="0" smtClean="0"/>
              <a:t> </a:t>
            </a:r>
            <a:r>
              <a:rPr lang="tr-TR" b="1" dirty="0"/>
              <a:t>(</a:t>
            </a:r>
            <a:r>
              <a:rPr lang="tr-TR" b="1" dirty="0">
                <a:hlinkClick r:id="rId4"/>
              </a:rPr>
              <a:t>https://docs.flutter.dev</a:t>
            </a:r>
            <a:r>
              <a:rPr lang="tr-TR" b="1" dirty="0" smtClean="0"/>
              <a:t>)</a:t>
            </a:r>
          </a:p>
          <a:p>
            <a:pPr marL="0" lvl="0" indent="0" algn="l" rtl="0">
              <a:spcBef>
                <a:spcPts val="0"/>
              </a:spcBef>
              <a:spcAft>
                <a:spcPts val="0"/>
              </a:spcAft>
              <a:buSzPts val="1800"/>
              <a:buNone/>
            </a:pPr>
            <a:endParaRPr lang="tr-TR" b="1" dirty="0"/>
          </a:p>
          <a:p>
            <a:pPr marL="342900" lvl="0">
              <a:spcBef>
                <a:spcPts val="0"/>
              </a:spcBef>
              <a:buFont typeface="Wingdings" panose="05000000000000000000" pitchFamily="2" charset="2"/>
              <a:buChar char="v"/>
            </a:pPr>
            <a:r>
              <a:rPr lang="tr-TR" b="1" dirty="0" smtClean="0"/>
              <a:t>Youtube (</a:t>
            </a:r>
            <a:r>
              <a:rPr lang="tr-TR" b="1" dirty="0">
                <a:hlinkClick r:id="rId5"/>
              </a:rPr>
              <a:t>https://</a:t>
            </a:r>
            <a:r>
              <a:rPr lang="tr-TR" b="1" dirty="0" smtClean="0">
                <a:hlinkClick r:id="rId5"/>
              </a:rPr>
              <a:t>www.youtube.com/googlecode</a:t>
            </a:r>
            <a:r>
              <a:rPr lang="tr-TR" b="1" dirty="0" smtClean="0"/>
              <a:t> )</a:t>
            </a:r>
          </a:p>
          <a:p>
            <a:pPr marL="0" lvl="0" indent="0">
              <a:spcBef>
                <a:spcPts val="0"/>
              </a:spcBef>
              <a:buNone/>
            </a:pPr>
            <a:endParaRPr lang="tr-TR" b="1" dirty="0" smtClean="0"/>
          </a:p>
          <a:p>
            <a:pPr marL="342900" lvl="0">
              <a:spcBef>
                <a:spcPts val="0"/>
              </a:spcBef>
              <a:buFont typeface="Wingdings" panose="05000000000000000000" pitchFamily="2" charset="2"/>
              <a:buChar char="v"/>
            </a:pPr>
            <a:r>
              <a:rPr lang="tr-TR" b="1" dirty="0" err="1" smtClean="0"/>
              <a:t>Github</a:t>
            </a:r>
            <a:r>
              <a:rPr lang="tr-TR" b="1" dirty="0" smtClean="0"/>
              <a:t> </a:t>
            </a:r>
            <a:r>
              <a:rPr lang="tr-TR" b="1" dirty="0"/>
              <a:t>(</a:t>
            </a:r>
            <a:r>
              <a:rPr lang="tr-TR" b="1" dirty="0">
                <a:hlinkClick r:id="rId6"/>
              </a:rPr>
              <a:t>https://</a:t>
            </a:r>
            <a:r>
              <a:rPr lang="tr-TR" b="1" dirty="0" smtClean="0">
                <a:hlinkClick r:id="rId6"/>
              </a:rPr>
              <a:t>github.com/bmdersleri/Flutter_ile_Mobil_Programlamaya_Giris</a:t>
            </a:r>
            <a:r>
              <a:rPr lang="tr-TR" b="1" dirty="0" smtClean="0"/>
              <a:t> )</a:t>
            </a:r>
          </a:p>
          <a:p>
            <a:pPr marL="0" lvl="0" indent="0">
              <a:spcBef>
                <a:spcPts val="0"/>
              </a:spcBef>
              <a:buNone/>
            </a:pPr>
            <a:endParaRPr lang="tr-TR" b="1" dirty="0" smtClean="0"/>
          </a:p>
          <a:p>
            <a:pPr marL="342900">
              <a:spcBef>
                <a:spcPts val="0"/>
              </a:spcBef>
              <a:buFont typeface="Wingdings" panose="05000000000000000000" pitchFamily="2" charset="2"/>
              <a:buChar char="v"/>
            </a:pPr>
            <a:r>
              <a:rPr lang="tr-TR" b="1" dirty="0"/>
              <a:t>Veterinerlik </a:t>
            </a:r>
            <a:r>
              <a:rPr lang="tr-TR" b="1" dirty="0" smtClean="0"/>
              <a:t>Fakültesi</a:t>
            </a:r>
          </a:p>
          <a:p>
            <a:pPr marL="0" indent="0">
              <a:spcBef>
                <a:spcPts val="0"/>
              </a:spcBef>
              <a:buNone/>
            </a:pPr>
            <a:endParaRPr lang="tr-TR" b="1" dirty="0"/>
          </a:p>
          <a:p>
            <a:pPr marL="342900" lvl="0">
              <a:spcBef>
                <a:spcPts val="0"/>
              </a:spcBef>
              <a:buFont typeface="Wingdings" panose="05000000000000000000" pitchFamily="2" charset="2"/>
              <a:buChar char="v"/>
            </a:pPr>
            <a:r>
              <a:rPr lang="tr-TR" b="1" dirty="0" err="1"/>
              <a:t>Haytek</a:t>
            </a:r>
            <a:endParaRPr lang="tr-TR" b="1" dirty="0"/>
          </a:p>
          <a:p>
            <a:pPr marL="342900" lvl="0">
              <a:spcBef>
                <a:spcPts val="0"/>
              </a:spcBef>
              <a:buFont typeface="Wingdings" panose="05000000000000000000" pitchFamily="2" charset="2"/>
              <a:buChar char="v"/>
            </a:pPr>
            <a:endParaRPr lang="tr-TR" b="1" dirty="0"/>
          </a:p>
          <a:p>
            <a:pPr marL="342900" lvl="0" algn="l" rtl="0">
              <a:spcBef>
                <a:spcPts val="0"/>
              </a:spcBef>
              <a:spcAft>
                <a:spcPts val="0"/>
              </a:spcAft>
              <a:buSzPts val="1800"/>
              <a:buFont typeface="Wingdings" panose="05000000000000000000" pitchFamily="2" charset="2"/>
              <a:buChar char="v"/>
            </a:pPr>
            <a:endParaRPr lang="tr-TR" b="1" dirty="0"/>
          </a:p>
          <a:p>
            <a:pPr marL="0" lvl="0" indent="0" algn="l" rtl="0">
              <a:spcBef>
                <a:spcPts val="0"/>
              </a:spcBef>
              <a:spcAft>
                <a:spcPts val="0"/>
              </a:spcAft>
              <a:buSzPts val="1800"/>
              <a:buNone/>
            </a:pPr>
            <a:endParaRPr lang="tr-TR" b="1" dirty="0"/>
          </a:p>
          <a:p>
            <a:pPr lvl="0" algn="l" rtl="0">
              <a:spcBef>
                <a:spcPts val="1000"/>
              </a:spcBef>
              <a:spcAft>
                <a:spcPts val="0"/>
              </a:spcAft>
              <a:buSzPts val="1800"/>
              <a:buFont typeface="Wingdings" panose="05000000000000000000" pitchFamily="2" charset="2"/>
              <a:buChar char="v"/>
            </a:pPr>
            <a:endParaRPr lang="tr-TR" b="1" dirty="0"/>
          </a:p>
        </p:txBody>
      </p:sp>
      <p:sp>
        <p:nvSpPr>
          <p:cNvPr id="531" name="Google Shape;531;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16</a:t>
            </a:fld>
            <a:endParaRPr lang="tr-TR"/>
          </a:p>
        </p:txBody>
      </p:sp>
      <p:pic>
        <p:nvPicPr>
          <p:cNvPr id="532" name="Google Shape;532;p45" descr="Kurumsal Kimlik | Burdur Mehmet Akif Ersoy Üniversitesi"/>
          <p:cNvPicPr preferRelativeResize="0"/>
          <p:nvPr/>
        </p:nvPicPr>
        <p:blipFill rotWithShape="1">
          <a:blip r:embed="rId7"/>
          <a:srcRect l="10292" t="8690" r="10665" b="11290"/>
          <a:stretch>
            <a:fillRect/>
          </a:stretch>
        </p:blipFill>
        <p:spPr>
          <a:xfrm>
            <a:off x="10078311" y="102395"/>
            <a:ext cx="1992144" cy="685387"/>
          </a:xfrm>
          <a:prstGeom prst="rect">
            <a:avLst/>
          </a:prstGeom>
          <a:noFill/>
          <a:ln>
            <a:noFill/>
          </a:ln>
        </p:spPr>
      </p:pic>
    </p:spTree>
    <p:extLst>
      <p:ext uri="{BB962C8B-B14F-4D97-AF65-F5344CB8AC3E}">
        <p14:creationId xmlns:p14="http://schemas.microsoft.com/office/powerpoint/2010/main" val="1368581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a:solidFill>
                  <a:schemeClr val="dk1"/>
                </a:solidFill>
              </a:rPr>
              <a:t>İlginiz için teşekkürler…</a:t>
            </a:r>
            <a:endParaRPr b="1">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17</a:t>
            </a:fld>
            <a:endParaRPr lang="tr-TR"/>
          </a:p>
        </p:txBody>
      </p:sp>
      <p:sp>
        <p:nvSpPr>
          <p:cNvPr id="541" name="Google Shape;541;p46"/>
          <p:cNvSpPr txBox="1"/>
          <p:nvPr/>
        </p:nvSpPr>
        <p:spPr>
          <a:xfrm>
            <a:off x="6251099" y="4600165"/>
            <a:ext cx="5499078" cy="2015869"/>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Esra Arslan       1911404058</a:t>
            </a:r>
          </a:p>
          <a:p>
            <a:pPr marL="0" marR="0" lvl="0" indent="0" algn="l" rtl="0">
              <a:spcBef>
                <a:spcPts val="0"/>
              </a:spcBef>
              <a:spcAft>
                <a:spcPts val="0"/>
              </a:spcAft>
              <a:buClr>
                <a:schemeClr val="accent1"/>
              </a:buClr>
              <a:buSzPts val="1600"/>
              <a:buFont typeface="Noto Sans Symbols"/>
              <a:buNone/>
            </a:pP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 </a:t>
            </a:r>
            <a:r>
              <a:rPr lang="tr-TR" sz="1600" b="1"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                                    Derya Ayyıldız 1911404025</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endParaRPr lang="tr-TR" sz="1600" b="1" dirty="0" smtClean="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0"/>
              </a:spcBef>
              <a:spcAft>
                <a:spcPts val="0"/>
              </a:spcAft>
              <a:buClr>
                <a:schemeClr val="accent1"/>
              </a:buClr>
              <a:buSzPts val="1600"/>
              <a:buFont typeface="Noto Sans Symbols"/>
              <a:buNone/>
            </a:pPr>
            <a:r>
              <a:rPr lang="tr-TR" sz="1600"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E-posta                       </a:t>
            </a: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 </a:t>
            </a:r>
            <a:r>
              <a:rPr lang="tr-TR" sz="1600"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arslanesratr@gmail.com</a:t>
            </a:r>
          </a:p>
          <a:p>
            <a:pPr marL="0" marR="0" lvl="0" indent="0" algn="l" rtl="0">
              <a:spcBef>
                <a:spcPts val="0"/>
              </a:spcBef>
              <a:spcAft>
                <a:spcPts val="0"/>
              </a:spcAft>
              <a:buClr>
                <a:schemeClr val="accent1"/>
              </a:buClr>
              <a:buSzPts val="1600"/>
              <a:buFont typeface="Noto Sans Symbols"/>
              <a:buNone/>
            </a:pPr>
            <a:r>
              <a:rPr lang="tr-TR" sz="1600"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                                      ayyildizderya34@gmail.com </a:t>
            </a: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a:t>
            </a:r>
            <a:r>
              <a:rPr lang="tr-TR" sz="1600" dirty="0" smtClean="0">
                <a:solidFill>
                  <a:schemeClr val="dk1"/>
                </a:solidFill>
                <a:latin typeface="Century Gothic" panose="020B0502020202020204"/>
                <a:ea typeface="Century Gothic" panose="020B0502020202020204"/>
                <a:cs typeface="Century Gothic" panose="020B0502020202020204"/>
                <a:sym typeface="Century Gothic" panose="020B0502020202020204"/>
              </a:rPr>
              <a:t>27/05/2022</a:t>
            </a:r>
            <a:endPar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ismkir@gmail.com</a:t>
            </a: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800"/>
              <a:buFont typeface="Noto Sans Symbols"/>
              <a:buNone/>
            </a:pPr>
            <a:r>
              <a:rPr lang="tr-TR" sz="1800" b="1">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7" name="Google Shape;547;p46"/>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2" name="Picture 0"/>
          <p:cNvPicPr>
            <a:picLocks noChangeAspect="1"/>
          </p:cNvPicPr>
          <p:nvPr/>
        </p:nvPicPr>
        <p:blipFill>
          <a:blip r:embed="rId6"/>
          <a:srcRect l="10317" t="21650" r="10308" b="21650"/>
          <a:stretch>
            <a:fillRect/>
          </a:stretch>
        </p:blipFill>
        <p:spPr>
          <a:xfrm>
            <a:off x="839470" y="188595"/>
            <a:ext cx="1757045" cy="1255395"/>
          </a:xfrm>
          <a:prstGeom prst="rect">
            <a:avLst/>
          </a:prstGeom>
        </p:spPr>
      </p:pic>
      <p:pic>
        <p:nvPicPr>
          <p:cNvPr id="100" name="Picture 99"/>
          <p:cNvPicPr/>
          <p:nvPr/>
        </p:nvPicPr>
        <p:blipFill>
          <a:blip r:embed="rId7"/>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311579" y="47864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a:t>
            </a:fld>
            <a:endParaRPr lang="tr-TR"/>
          </a:p>
        </p:txBody>
      </p:sp>
      <p:sp>
        <p:nvSpPr>
          <p:cNvPr id="207" name="Google Shape;207;p4"/>
          <p:cNvSpPr txBox="1"/>
          <p:nvPr/>
        </p:nvSpPr>
        <p:spPr>
          <a:xfrm>
            <a:off x="2592925" y="1264555"/>
            <a:ext cx="8153400" cy="5334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Uygulama Tasarım ve İşlevi </a:t>
            </a: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Giriş Yap Sayfası</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indent="-342900" algn="just">
              <a:spcBef>
                <a:spcPts val="1000"/>
              </a:spcBef>
              <a:buClr>
                <a:schemeClr val="accent1"/>
              </a:buClr>
              <a:buSzPct val="100000"/>
              <a:buFont typeface="Noto Sans Symbols"/>
              <a:buChar char=""/>
            </a:pP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Seçim Ekranı</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Tahlil Görüntüle Ekranı</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Tahlil Gir Ekranı</a:t>
            </a:r>
            <a:endPar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err="1" smtClean="0">
                <a:solidFill>
                  <a:srgbClr val="3F3F3F"/>
                </a:solidFill>
                <a:latin typeface="Century Gothic" panose="020B0502020202020204"/>
                <a:ea typeface="Century Gothic" panose="020B0502020202020204"/>
                <a:cs typeface="Century Gothic" panose="020B0502020202020204"/>
                <a:sym typeface="Century Gothic" panose="020B0502020202020204"/>
              </a:rPr>
              <a:t>Mastitis</a:t>
            </a: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 Tahlilleri Ekranı</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err="1" smtClean="0">
                <a:solidFill>
                  <a:srgbClr val="3F3F3F"/>
                </a:solidFill>
                <a:latin typeface="Century Gothic" panose="020B0502020202020204"/>
                <a:ea typeface="Century Gothic" panose="020B0502020202020204"/>
                <a:cs typeface="Century Gothic" panose="020B0502020202020204"/>
                <a:sym typeface="Century Gothic" panose="020B0502020202020204"/>
              </a:rPr>
              <a:t>MySQL</a:t>
            </a: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 Yapısı</a:t>
            </a:r>
            <a:endPar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BACKEND Yapısı</a:t>
            </a:r>
            <a:endPar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spcBef>
                <a:spcPts val="1000"/>
              </a:spcBef>
              <a:spcAft>
                <a:spcPts val="0"/>
              </a:spcAft>
              <a:buClr>
                <a:schemeClr val="accent1"/>
              </a:buClr>
              <a:buSzPct val="100000"/>
              <a:buFont typeface="Noto Sans Symbols"/>
              <a:buChar char=""/>
            </a:pPr>
            <a:r>
              <a:rPr lang="tr-TR" sz="1800" b="1" i="0" u="none" strike="noStrike" cap="none" dirty="0" smtClean="0">
                <a:solidFill>
                  <a:srgbClr val="3F3F3F"/>
                </a:solidFill>
                <a:latin typeface="Century Gothic" panose="020B0502020202020204"/>
                <a:ea typeface="Century Gothic" panose="020B0502020202020204"/>
                <a:cs typeface="Century Gothic" panose="020B0502020202020204"/>
                <a:sym typeface="Century Gothic" panose="020B0502020202020204"/>
              </a:rPr>
              <a:t>Yardımcı </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Kaynaklar</a:t>
            </a: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 name="Google Shape;206;p4"/>
          <p:cNvPicPr preferRelativeResize="0"/>
          <p:nvPr/>
        </p:nvPicPr>
        <p:blipFill rotWithShape="1">
          <a:blip r:embed="rId3"/>
          <a:srcRect l="7414" t="14357" r="29954"/>
          <a:stretch>
            <a:fillRect/>
          </a:stretch>
        </p:blipFill>
        <p:spPr>
          <a:xfrm>
            <a:off x="10026650" y="4741251"/>
            <a:ext cx="1812026" cy="2002768"/>
          </a:xfrm>
          <a:prstGeom prst="ellipse">
            <a:avLst/>
          </a:prstGeom>
          <a:noFill/>
          <a:ln>
            <a:noFill/>
          </a:ln>
        </p:spPr>
      </p:pic>
    </p:spTree>
    <p:extLst>
      <p:ext uri="{BB962C8B-B14F-4D97-AF65-F5344CB8AC3E}">
        <p14:creationId xmlns:p14="http://schemas.microsoft.com/office/powerpoint/2010/main" val="238474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lvl="0" algn="ctr">
              <a:buSzPts val="3600"/>
            </a:pPr>
            <a:r>
              <a:rPr lang="tr-TR" b="1" dirty="0"/>
              <a:t>Uygulamanın Geliştirilme Amacı</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a:t>
            </a:fld>
            <a:endParaRPr lang="tr-TR"/>
          </a:p>
        </p:txBody>
      </p:sp>
      <p:sp>
        <p:nvSpPr>
          <p:cNvPr id="223" name="Google Shape;223;p6"/>
          <p:cNvSpPr txBox="1">
            <a:spLocks noGrp="1"/>
          </p:cNvSpPr>
          <p:nvPr>
            <p:ph type="body" idx="1"/>
          </p:nvPr>
        </p:nvSpPr>
        <p:spPr>
          <a:xfrm>
            <a:off x="1788167" y="1275271"/>
            <a:ext cx="7848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Char char=""/>
            </a:pPr>
            <a:r>
              <a:rPr lang="tr-TR" dirty="0" smtClean="0"/>
              <a:t>Mehmet Akif Ersoy Üniversitesi Veterinerlik  Fakültesi için </a:t>
            </a:r>
            <a:r>
              <a:rPr lang="tr-TR" dirty="0" err="1" smtClean="0"/>
              <a:t>Mastitis</a:t>
            </a:r>
            <a:r>
              <a:rPr lang="tr-TR" dirty="0" smtClean="0"/>
              <a:t> hastalığı üzerinde duran bir projedir.</a:t>
            </a:r>
          </a:p>
          <a:p>
            <a:pPr marL="342900" lvl="0" indent="-342900" algn="l" rtl="0">
              <a:spcBef>
                <a:spcPts val="0"/>
              </a:spcBef>
              <a:spcAft>
                <a:spcPts val="0"/>
              </a:spcAft>
              <a:buSzPts val="1800"/>
              <a:buChar char=""/>
            </a:pPr>
            <a:endParaRPr lang="tr-TR" sz="1800" b="1" dirty="0"/>
          </a:p>
          <a:p>
            <a:pPr marL="342900" lvl="0">
              <a:spcBef>
                <a:spcPts val="0"/>
              </a:spcBef>
            </a:pPr>
            <a:r>
              <a:rPr lang="tr-TR" dirty="0" err="1" smtClean="0"/>
              <a:t>Mastitis</a:t>
            </a:r>
            <a:r>
              <a:rPr lang="tr-TR" dirty="0" smtClean="0"/>
              <a:t> Hastalığı, bakteri</a:t>
            </a:r>
            <a:r>
              <a:rPr lang="tr-TR" dirty="0"/>
              <a:t>, </a:t>
            </a:r>
            <a:r>
              <a:rPr lang="tr-TR" dirty="0" smtClean="0"/>
              <a:t>virüs, </a:t>
            </a:r>
            <a:r>
              <a:rPr lang="tr-TR" dirty="0"/>
              <a:t>mantar ve </a:t>
            </a:r>
            <a:r>
              <a:rPr lang="tr-TR" dirty="0" err="1"/>
              <a:t>nonspesifik</a:t>
            </a:r>
            <a:r>
              <a:rPr lang="tr-TR" dirty="0"/>
              <a:t> etkenlerin neden olduğu bir meme yangısıdır. Genelde yüksek verimli süt sığırlarında görülen bu hastalık, süt veriminin, süt kalitesinin ve yağ oranın düşmesine neden olur. İlerleyen dönemlerde ise meme körleşmesiyle sonuçlanır.  Dolayısıyla takip edilmesi inek sağlığı ve süt verimliliği için </a:t>
            </a:r>
            <a:r>
              <a:rPr lang="tr-TR" dirty="0" smtClean="0"/>
              <a:t>önemlidir.</a:t>
            </a:r>
          </a:p>
          <a:p>
            <a:pPr marL="342900" lvl="0">
              <a:spcBef>
                <a:spcPts val="0"/>
              </a:spcBef>
            </a:pPr>
            <a:endParaRPr lang="tr-TR" sz="1800" dirty="0"/>
          </a:p>
          <a:p>
            <a:pPr marL="342900" lvl="0">
              <a:spcBef>
                <a:spcPts val="0"/>
              </a:spcBef>
            </a:pPr>
            <a:r>
              <a:rPr lang="tr-TR" dirty="0" smtClean="0"/>
              <a:t>Mobil uygulama </a:t>
            </a:r>
            <a:r>
              <a:rPr lang="tr-TR" dirty="0" err="1"/>
              <a:t>m</a:t>
            </a:r>
            <a:r>
              <a:rPr lang="tr-TR" dirty="0" err="1" smtClean="0"/>
              <a:t>astitis</a:t>
            </a:r>
            <a:r>
              <a:rPr lang="tr-TR" dirty="0" smtClean="0"/>
              <a:t> hastalık tespitini belirlemek ve geçmişteki tahlil sonuçlarını görüntülemek amacıyla yapılmıştır.</a:t>
            </a:r>
          </a:p>
          <a:p>
            <a:pPr marL="342900" lvl="0">
              <a:spcBef>
                <a:spcPts val="0"/>
              </a:spcBef>
            </a:pPr>
            <a:endParaRPr lang="tr-TR" b="1" dirty="0"/>
          </a:p>
          <a:p>
            <a:pPr marL="0" lvl="0" indent="0">
              <a:spcBef>
                <a:spcPts val="0"/>
              </a:spcBef>
              <a:buNone/>
            </a:pPr>
            <a:r>
              <a:rPr lang="tr-TR" b="1" dirty="0" smtClean="0"/>
              <a:t> </a:t>
            </a:r>
            <a:endParaRPr sz="1800" b="1" dirty="0"/>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767" y="4468051"/>
            <a:ext cx="2217420" cy="22174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t>
            </a:r>
            <a:r>
              <a:rPr lang="tr-TR" b="1" dirty="0" smtClean="0"/>
              <a:t>Tasarımı ve İşlevi</a:t>
            </a:r>
            <a:endParaRPr lang="tr-TR" b="1" dirty="0"/>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a:t>
            </a:fld>
            <a:endParaRPr lang="tr-TR"/>
          </a:p>
        </p:txBody>
      </p:sp>
      <p:sp>
        <p:nvSpPr>
          <p:cNvPr id="16" name="Google Shape;215;p5">
            <a:extLst>
              <a:ext uri="{FF2B5EF4-FFF2-40B4-BE49-F238E27FC236}">
                <a16:creationId xmlns:a16="http://schemas.microsoft.com/office/drawing/2014/main" id="{1D593831-4256-4E39-921E-C7982DB71828}"/>
              </a:ext>
            </a:extLst>
          </p:cNvPr>
          <p:cNvSpPr txBox="1">
            <a:spLocks noGrp="1"/>
          </p:cNvSpPr>
          <p:nvPr>
            <p:ph type="body" idx="1"/>
          </p:nvPr>
        </p:nvSpPr>
        <p:spPr>
          <a:xfrm>
            <a:off x="1700713" y="1697966"/>
            <a:ext cx="4385527" cy="430075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sz="1800" b="1" dirty="0"/>
          </a:p>
          <a:p>
            <a:pPr marL="285750" indent="-285750"/>
            <a:r>
              <a:rPr lang="tr-TR" dirty="0" smtClean="0"/>
              <a:t>Veteriner hekim E-mail ve şifre ile </a:t>
            </a:r>
            <a:r>
              <a:rPr lang="tr-TR" dirty="0" err="1"/>
              <a:t>m</a:t>
            </a:r>
            <a:r>
              <a:rPr lang="tr-TR" dirty="0" err="1" smtClean="0"/>
              <a:t>astitis</a:t>
            </a:r>
            <a:r>
              <a:rPr lang="tr-TR" dirty="0" smtClean="0"/>
              <a:t> tahlil uygulamasına giriş yapmaktadır.</a:t>
            </a:r>
            <a:endParaRPr lang="tr-TR" dirty="0"/>
          </a:p>
          <a:p>
            <a:pPr marL="285750" indent="-285750"/>
            <a:r>
              <a:rPr lang="tr-TR" dirty="0" smtClean="0"/>
              <a:t>Giriş yapıldığı anda veteriner hekimi seçim ekranı karşılamaktadır.</a:t>
            </a:r>
            <a:endParaRPr lang="tr-TR" dirty="0"/>
          </a:p>
          <a:p>
            <a:pPr marL="285750" indent="-285750"/>
            <a:r>
              <a:rPr lang="tr-TR" dirty="0" smtClean="0"/>
              <a:t>Veteriner hekim geçmişteki tahlil sonuçlarını görüntülemek istiyor ise; ‘Tahlil Görüntüle’ butonuna basması gerekmektedir. Eğer yeni bir </a:t>
            </a:r>
            <a:r>
              <a:rPr lang="tr-TR" dirty="0" err="1" smtClean="0"/>
              <a:t>mastitis</a:t>
            </a:r>
            <a:r>
              <a:rPr lang="tr-TR" dirty="0" smtClean="0"/>
              <a:t> tahlili girmek istiyorsa ‘Tahlil Gir’ butonuna basmalıdır.</a:t>
            </a:r>
            <a:endParaRPr lang="tr-TR" dirty="0"/>
          </a:p>
        </p:txBody>
      </p:sp>
      <p:pic>
        <p:nvPicPr>
          <p:cNvPr id="3" name="Resi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752" y="1362826"/>
            <a:ext cx="2535763" cy="5353278"/>
          </a:xfrm>
          <a:prstGeom prst="rect">
            <a:avLst/>
          </a:prstGeom>
        </p:spPr>
      </p:pic>
      <p:pic>
        <p:nvPicPr>
          <p:cNvPr id="4" name="Resi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462" y="1362826"/>
            <a:ext cx="3011219" cy="5353278"/>
          </a:xfrm>
          <a:prstGeom prst="rect">
            <a:avLst/>
          </a:prstGeom>
        </p:spPr>
      </p:pic>
    </p:spTree>
    <p:extLst>
      <p:ext uri="{BB962C8B-B14F-4D97-AF65-F5344CB8AC3E}">
        <p14:creationId xmlns:p14="http://schemas.microsoft.com/office/powerpoint/2010/main" val="3226463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lvl="0" algn="ctr">
              <a:buSzPts val="3600"/>
            </a:pPr>
            <a:r>
              <a:rPr lang="tr-TR" b="1" dirty="0"/>
              <a:t>Uygulama Tasarımı ve İşlevi</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a:t>
            </a:fld>
            <a:endParaRPr lang="tr-TR"/>
          </a:p>
        </p:txBody>
      </p:sp>
      <p:sp>
        <p:nvSpPr>
          <p:cNvPr id="16" name="Google Shape;215;p5">
            <a:extLst>
              <a:ext uri="{FF2B5EF4-FFF2-40B4-BE49-F238E27FC236}">
                <a16:creationId xmlns:a16="http://schemas.microsoft.com/office/drawing/2014/main" id="{1D593831-4256-4E39-921E-C7982DB71828}"/>
              </a:ext>
            </a:extLst>
          </p:cNvPr>
          <p:cNvSpPr txBox="1">
            <a:spLocks noGrp="1"/>
          </p:cNvSpPr>
          <p:nvPr>
            <p:ph type="body" idx="1"/>
          </p:nvPr>
        </p:nvSpPr>
        <p:spPr>
          <a:xfrm>
            <a:off x="1871738" y="1750118"/>
            <a:ext cx="4385527" cy="4300751"/>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800"/>
              <a:buNone/>
            </a:pPr>
            <a:endParaRPr lang="tr-TR" sz="1800" b="1" dirty="0"/>
          </a:p>
          <a:p>
            <a:pPr marL="285750" indent="-285750"/>
            <a:r>
              <a:rPr lang="tr-TR" dirty="0" smtClean="0"/>
              <a:t>Veteriner hekim tahlil görüntüle butonuna bastığını varsaydığımızda, tahlil görüntüle sayfasına erişecektir.</a:t>
            </a:r>
            <a:endParaRPr lang="tr-TR" dirty="0"/>
          </a:p>
          <a:p>
            <a:pPr marL="285750" indent="-285750"/>
            <a:r>
              <a:rPr lang="tr-TR" dirty="0" smtClean="0"/>
              <a:t>Tahlil görüntüle sayfasında veteriner hekimden istenilen bilgiler; çiftlik adı, hayvan </a:t>
            </a:r>
            <a:r>
              <a:rPr lang="tr-TR" dirty="0" err="1" smtClean="0"/>
              <a:t>id</a:t>
            </a:r>
            <a:r>
              <a:rPr lang="tr-TR" dirty="0"/>
              <a:t> </a:t>
            </a:r>
            <a:r>
              <a:rPr lang="tr-TR" dirty="0" smtClean="0"/>
              <a:t>ve tahlil türüdür.</a:t>
            </a:r>
          </a:p>
          <a:p>
            <a:pPr marL="285750" indent="-285750"/>
            <a:r>
              <a:rPr lang="tr-TR" dirty="0" smtClean="0"/>
              <a:t>Veriler girildikten sonra ‘Görüntüle’ butonuna basıldığında </a:t>
            </a:r>
            <a:r>
              <a:rPr lang="tr-TR" dirty="0" err="1" smtClean="0"/>
              <a:t>mastisis</a:t>
            </a:r>
            <a:r>
              <a:rPr lang="tr-TR" dirty="0" smtClean="0"/>
              <a:t> tahlilleri sayfası açılacaktır. Ve girilen verilerin geçmiş tahlil sonuçları ekrana gelecektir.</a:t>
            </a:r>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265" y="1152907"/>
            <a:ext cx="2599904" cy="5495174"/>
          </a:xfrm>
          <a:prstGeom prst="rect">
            <a:avLst/>
          </a:prstGeom>
        </p:spPr>
      </p:pic>
      <p:pic>
        <p:nvPicPr>
          <p:cNvPr id="5" name="Resi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4771" y="1152907"/>
            <a:ext cx="2599904" cy="5495174"/>
          </a:xfrm>
          <a:prstGeom prst="rect">
            <a:avLst/>
          </a:prstGeom>
        </p:spPr>
      </p:pic>
    </p:spTree>
    <p:extLst>
      <p:ext uri="{BB962C8B-B14F-4D97-AF65-F5344CB8AC3E}">
        <p14:creationId xmlns:p14="http://schemas.microsoft.com/office/powerpoint/2010/main" val="2000098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lvl="0" algn="ctr">
              <a:buSzPts val="3600"/>
            </a:pPr>
            <a:r>
              <a:rPr lang="tr-TR" b="1" dirty="0"/>
              <a:t>Uygulama Tasarımı ve İşlevi</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6</a:t>
            </a:fld>
            <a:endParaRPr lang="tr-TR"/>
          </a:p>
        </p:txBody>
      </p:sp>
      <p:sp>
        <p:nvSpPr>
          <p:cNvPr id="16" name="Google Shape;215;p5">
            <a:extLst>
              <a:ext uri="{FF2B5EF4-FFF2-40B4-BE49-F238E27FC236}">
                <a16:creationId xmlns:a16="http://schemas.microsoft.com/office/drawing/2014/main" id="{1D593831-4256-4E39-921E-C7982DB71828}"/>
              </a:ext>
            </a:extLst>
          </p:cNvPr>
          <p:cNvSpPr txBox="1">
            <a:spLocks noGrp="1"/>
          </p:cNvSpPr>
          <p:nvPr>
            <p:ph type="body" idx="1"/>
          </p:nvPr>
        </p:nvSpPr>
        <p:spPr>
          <a:xfrm>
            <a:off x="1871738" y="1750118"/>
            <a:ext cx="4385527" cy="430075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sz="1800" b="1" dirty="0"/>
          </a:p>
          <a:p>
            <a:pPr marL="285750" indent="-285750"/>
            <a:r>
              <a:rPr lang="tr-TR" dirty="0" smtClean="0"/>
              <a:t>Veteriner hekim tahlil gir butonuna bastığını varsaydığımızda, tahlil gir sayfasına erişecektir.</a:t>
            </a:r>
            <a:endParaRPr lang="tr-TR" dirty="0"/>
          </a:p>
          <a:p>
            <a:pPr marL="285750" indent="-285750"/>
            <a:r>
              <a:rPr lang="tr-TR" dirty="0" smtClean="0"/>
              <a:t>Tahlil gir sayfasında veteriner hekimden istenilen bilgiler; çiftlik adı, hayvan </a:t>
            </a:r>
            <a:r>
              <a:rPr lang="tr-TR" dirty="0" err="1" smtClean="0"/>
              <a:t>id</a:t>
            </a:r>
            <a:r>
              <a:rPr lang="tr-TR" dirty="0" smtClean="0"/>
              <a:t>, tahlil türü ve her bir lobdan alınan verilerdir.</a:t>
            </a:r>
          </a:p>
          <a:p>
            <a:pPr marL="285750" indent="-285750"/>
            <a:r>
              <a:rPr lang="tr-TR" dirty="0" smtClean="0"/>
              <a:t>Veriler girildikten sonra ‘Hesapla’ butonuna basıldığında </a:t>
            </a:r>
            <a:r>
              <a:rPr lang="tr-TR" dirty="0" err="1" smtClean="0"/>
              <a:t>mastisis</a:t>
            </a:r>
            <a:r>
              <a:rPr lang="tr-TR" dirty="0" smtClean="0"/>
              <a:t> sonucu ekrana basılacak ve tahlil kaydedilecektir.</a:t>
            </a:r>
            <a:endParaRPr lang="tr-TR"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735" y="1152907"/>
            <a:ext cx="2602977" cy="5495174"/>
          </a:xfrm>
          <a:prstGeom prst="rect">
            <a:avLst/>
          </a:prstGeom>
        </p:spPr>
      </p:pic>
    </p:spTree>
    <p:extLst>
      <p:ext uri="{BB962C8B-B14F-4D97-AF65-F5344CB8AC3E}">
        <p14:creationId xmlns:p14="http://schemas.microsoft.com/office/powerpoint/2010/main" val="16473426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lvl="0" algn="ctr">
              <a:buSzPts val="3600"/>
            </a:pPr>
            <a:r>
              <a:rPr lang="tr-TR" b="1" dirty="0"/>
              <a:t>Uygulama Tasarımı ve İşlevi</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lang="tr-TR"/>
          </a:p>
        </p:txBody>
      </p:sp>
      <p:sp>
        <p:nvSpPr>
          <p:cNvPr id="16" name="Google Shape;215;p5">
            <a:extLst>
              <a:ext uri="{FF2B5EF4-FFF2-40B4-BE49-F238E27FC236}">
                <a16:creationId xmlns:a16="http://schemas.microsoft.com/office/drawing/2014/main" id="{1D593831-4256-4E39-921E-C7982DB71828}"/>
              </a:ext>
            </a:extLst>
          </p:cNvPr>
          <p:cNvSpPr txBox="1">
            <a:spLocks noGrp="1"/>
          </p:cNvSpPr>
          <p:nvPr>
            <p:ph type="body" idx="1"/>
          </p:nvPr>
        </p:nvSpPr>
        <p:spPr>
          <a:xfrm>
            <a:off x="1871738" y="1750118"/>
            <a:ext cx="4385527" cy="430075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lang="tr-TR" sz="1800" b="1" dirty="0"/>
          </a:p>
          <a:p>
            <a:pPr marL="285750" indent="-285750"/>
            <a:r>
              <a:rPr lang="tr-TR" dirty="0" smtClean="0"/>
              <a:t>Giriş yap butonunun altında bulunan ‘Hakkımızda’ kısmına basıldığında uygulamayı geliştiren kişilerin isimleri ve e-maillerine ulaşılabilmektedir.</a:t>
            </a:r>
            <a:endParaRPr lang="tr-TR"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770" y="1193563"/>
            <a:ext cx="3045296" cy="5413859"/>
          </a:xfrm>
          <a:prstGeom prst="rect">
            <a:avLst/>
          </a:prstGeom>
        </p:spPr>
      </p:pic>
    </p:spTree>
    <p:extLst>
      <p:ext uri="{BB962C8B-B14F-4D97-AF65-F5344CB8AC3E}">
        <p14:creationId xmlns:p14="http://schemas.microsoft.com/office/powerpoint/2010/main" val="3741928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smtClean="0"/>
              <a:t>Giriş Yap Ekranı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lang="tr-TR"/>
          </a:p>
        </p:txBody>
      </p:sp>
      <p:sp>
        <p:nvSpPr>
          <p:cNvPr id="6" name="Metin Yer Tutucusu 5"/>
          <p:cNvSpPr>
            <a:spLocks noGrp="1"/>
          </p:cNvSpPr>
          <p:nvPr>
            <p:ph type="body" idx="1"/>
          </p:nvPr>
        </p:nvSpPr>
        <p:spPr/>
        <p:txBody>
          <a:bodyPr/>
          <a:lstStyle/>
          <a:p>
            <a:endParaRPr lang="tr-TR"/>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461" y="1864162"/>
            <a:ext cx="10058400" cy="393646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smtClean="0"/>
              <a:t>Seçim Ekranı</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lang="tr-TR"/>
          </a:p>
        </p:txBody>
      </p:sp>
      <p:sp>
        <p:nvSpPr>
          <p:cNvPr id="6" name="Metin Yer Tutucusu 5"/>
          <p:cNvSpPr>
            <a:spLocks noGrp="1"/>
          </p:cNvSpPr>
          <p:nvPr>
            <p:ph type="body" idx="1"/>
          </p:nvPr>
        </p:nvSpPr>
        <p:spPr/>
        <p:txBody>
          <a:bodyPr/>
          <a:lstStyle/>
          <a:p>
            <a:endParaRPr lang="tr-T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579" y="1641898"/>
            <a:ext cx="10058400" cy="4359319"/>
          </a:xfrm>
          <a:prstGeom prst="rect">
            <a:avLst/>
          </a:prstGeom>
        </p:spPr>
      </p:pic>
    </p:spTree>
    <p:extLst>
      <p:ext uri="{BB962C8B-B14F-4D97-AF65-F5344CB8AC3E}">
        <p14:creationId xmlns:p14="http://schemas.microsoft.com/office/powerpoint/2010/main" val="1792489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446</Words>
  <Application>Microsoft Office PowerPoint</Application>
  <PresentationFormat>Geniş ekran</PresentationFormat>
  <Paragraphs>95</Paragraphs>
  <Slides>17</Slides>
  <Notes>17</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17</vt:i4>
      </vt:variant>
    </vt:vector>
  </HeadingPairs>
  <TitlesOfParts>
    <vt:vector size="23" baseType="lpstr">
      <vt:lpstr>Century Gothic</vt:lpstr>
      <vt:lpstr>Calibri</vt:lpstr>
      <vt:lpstr>Arial</vt:lpstr>
      <vt:lpstr>Wingdings</vt:lpstr>
      <vt:lpstr>Noto Sans Symbols</vt:lpstr>
      <vt:lpstr>Duman</vt:lpstr>
      <vt:lpstr>Mastitis Tahlil Uygulaması</vt:lpstr>
      <vt:lpstr>İÇİNDEKİLER</vt:lpstr>
      <vt:lpstr>Uygulamanın Geliştirilme Amacı</vt:lpstr>
      <vt:lpstr>Uygulama Tasarımı ve İşlevi</vt:lpstr>
      <vt:lpstr>Uygulama Tasarımı ve İşlevi</vt:lpstr>
      <vt:lpstr>Uygulama Tasarımı ve İşlevi</vt:lpstr>
      <vt:lpstr>Uygulama Tasarımı ve İşlevi</vt:lpstr>
      <vt:lpstr>Giriş Yap Ekranı</vt:lpstr>
      <vt:lpstr>Seçim Ekranı</vt:lpstr>
      <vt:lpstr>Tahlil Görüntüle Ekranı</vt:lpstr>
      <vt:lpstr>Tahlil Gir Ekranı</vt:lpstr>
      <vt:lpstr>Mastitis Tahlilleri Ekranı</vt:lpstr>
      <vt:lpstr>MySQL Yapısı</vt:lpstr>
      <vt:lpstr>BACKEND Yapısı</vt:lpstr>
      <vt:lpstr>BACKEND Yapısı</vt:lpstr>
      <vt:lpstr>Yardımcı 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İşletim Sistemi Tarihçesi ve Temel Özellikleri</dc:title>
  <dc:creator>İsmail KIRBAŞ</dc:creator>
  <cp:lastModifiedBy>Derya Ayyildiz</cp:lastModifiedBy>
  <cp:revision>21</cp:revision>
  <dcterms:created xsi:type="dcterms:W3CDTF">2022-05-25T15:13:08Z</dcterms:created>
  <dcterms:modified xsi:type="dcterms:W3CDTF">2022-06-04T13:53:44Z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699FC0454A7D4710838D85DDDEF0E221</vt:lpwstr>
  </property>
  <property fmtid="{D5CDD505-2E9C-101B-9397-08002B2CF9AE}" pid="3" name="KSOProductBuildVer">
    <vt:lpwstr>1033-11.2.0.11130</vt:lpwstr>
  </property>
</Properties>
</file>